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379" r:id="rId2"/>
    <p:sldId id="413" r:id="rId3"/>
    <p:sldId id="399" r:id="rId4"/>
    <p:sldId id="416" r:id="rId5"/>
    <p:sldId id="404" r:id="rId6"/>
    <p:sldId id="418" r:id="rId7"/>
    <p:sldId id="428" r:id="rId8"/>
    <p:sldId id="429" r:id="rId9"/>
    <p:sldId id="419" r:id="rId10"/>
    <p:sldId id="421" r:id="rId11"/>
    <p:sldId id="423" r:id="rId12"/>
    <p:sldId id="424" r:id="rId13"/>
    <p:sldId id="425" r:id="rId14"/>
    <p:sldId id="430" r:id="rId15"/>
    <p:sldId id="426" r:id="rId16"/>
    <p:sldId id="427" r:id="rId17"/>
    <p:sldId id="412" r:id="rId18"/>
    <p:sldId id="414" r:id="rId19"/>
    <p:sldId id="415" r:id="rId20"/>
    <p:sldId id="410" r:id="rId21"/>
  </p:sldIdLst>
  <p:sldSz cx="9144000" cy="6858000" type="screen4x3"/>
  <p:notesSz cx="6794500" cy="9931400"/>
  <p:defaultTextStyle>
    <a:defPPr>
      <a:defRPr lang="it-IT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008000"/>
    <a:srgbClr val="0000FF"/>
    <a:srgbClr val="FF6600"/>
    <a:srgbClr val="CCFF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55061" autoAdjust="0"/>
  </p:normalViewPr>
  <p:slideViewPr>
    <p:cSldViewPr snapToGrid="0" snapToObjects="1">
      <p:cViewPr varScale="1">
        <p:scale>
          <a:sx n="67" d="100"/>
          <a:sy n="67" d="100"/>
        </p:scale>
        <p:origin x="1260" y="-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984" y="-96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30E19B0-7174-4B35-B33A-CE2E4DF990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DA81A4B-ED12-473D-A737-B3C6654BA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BE15E-223F-41F1-9F94-2D73857FC7BA}" type="datetimeFigureOut">
              <a:rPr lang="it-IT" smtClean="0"/>
              <a:t>08/08/2020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83F05D-6931-4F70-9948-438323D247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A06077-31D5-449F-B4D3-7B3266E84F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0C40D-AD1E-4257-9F0D-BA61E0FA0D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4850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5D547F-65FD-47CC-958C-BA7CCFE85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5E981-904D-4FCC-ABCB-BF7E630F16B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AD04753-9C7D-45A1-B290-034DCD5D3C5A}" type="datetimeFigureOut">
              <a:rPr lang="it-IT" altLang="it-IT"/>
              <a:pPr/>
              <a:t>08/08/2020</a:t>
            </a:fld>
            <a:endParaRPr lang="it-IT" altLang="it-IT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6803F-FCF3-4CAE-BF31-BF21FE48D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4C5FDF-CA5D-4DCB-8645-BA7C19070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t-IT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A890B-2215-4FCF-A847-62414C03BA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D787-F1FE-42D3-804A-9496AE497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0664C11-2C8B-4B5A-ACDF-DD795DDB2557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audio waveform X is split into S frames.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It is to computational expensive to use the model for each frame. So we can use a VAD (Voice Activity Detection) or Silence filter to let the model process just the frames that contains voice.</a:t>
            </a:r>
          </a:p>
          <a:p>
            <a:r>
              <a:rPr lang="en-US" dirty="0"/>
              <a:t>This component must be very compact, low computational expensive and very fast, like just ignoring anything under 40db, it can be a piece of software or even a little piece hardware like some home device are using </a:t>
            </a:r>
            <a:r>
              <a:rPr lang="en-US" dirty="0" err="1"/>
              <a:t>nowdays</a:t>
            </a:r>
            <a:r>
              <a:rPr lang="en-US" dirty="0"/>
              <a:t>.</a:t>
            </a:r>
          </a:p>
          <a:p>
            <a:r>
              <a:rPr lang="en-US" dirty="0"/>
              <a:t>We need to aggregate the CNN predictions to come up to a decision on X.</a:t>
            </a:r>
          </a:p>
          <a:p>
            <a:r>
              <a:rPr lang="en-US" dirty="0"/>
              <a:t>Fusion rules can be used to reach a ﬁnal decision, such as the majority vote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79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842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9540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066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9618EC63-3F1C-4708-8BBD-F754E0683254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Immagine 10" descr="DEI.eps">
            <a:extLst>
              <a:ext uri="{FF2B5EF4-FFF2-40B4-BE49-F238E27FC236}">
                <a16:creationId xmlns:a16="http://schemas.microsoft.com/office/drawing/2014/main" id="{88A4B2A4-3F0B-41B8-A0B5-7F6AF3783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3" t="31972" r="28108" b="33784"/>
          <a:stretch>
            <a:fillRect/>
          </a:stretch>
        </p:blipFill>
        <p:spPr bwMode="auto">
          <a:xfrm>
            <a:off x="0" y="1604963"/>
            <a:ext cx="1566863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14">
            <a:extLst>
              <a:ext uri="{FF2B5EF4-FFF2-40B4-BE49-F238E27FC236}">
                <a16:creationId xmlns:a16="http://schemas.microsoft.com/office/drawing/2014/main" id="{03802282-C4C4-4396-8C29-825691C5ADBE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456">
            <a:extLst>
              <a:ext uri="{FF2B5EF4-FFF2-40B4-BE49-F238E27FC236}">
                <a16:creationId xmlns:a16="http://schemas.microsoft.com/office/drawing/2014/main" id="{1EEBF248-0272-48E8-AE89-2991295978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4683125"/>
            <a:ext cx="154781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Documents and Settings\Andrea\My Documents\Downloads\DEI\DEI.png">
            <a:extLst>
              <a:ext uri="{FF2B5EF4-FFF2-40B4-BE49-F238E27FC236}">
                <a16:creationId xmlns:a16="http://schemas.microsoft.com/office/drawing/2014/main" id="{A295E3C2-7787-4EF9-9975-BB6BB60150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4221163"/>
            <a:ext cx="22606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12224" y="2743200"/>
            <a:ext cx="7123113" cy="16732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4208" y="1613568"/>
            <a:ext cx="7480968" cy="990600"/>
          </a:xfrm>
          <a:prstGeom prst="rect">
            <a:avLst/>
          </a:prstGeom>
          <a:solidFill>
            <a:srgbClr val="8F161C"/>
          </a:solidFill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Fare clic per modificare stile</a:t>
            </a:r>
          </a:p>
        </p:txBody>
      </p:sp>
      <p:sp>
        <p:nvSpPr>
          <p:cNvPr id="9" name="Segnaposto data 11">
            <a:extLst>
              <a:ext uri="{FF2B5EF4-FFF2-40B4-BE49-F238E27FC236}">
                <a16:creationId xmlns:a16="http://schemas.microsoft.com/office/drawing/2014/main" id="{E60B094F-F63B-4CFA-8A13-F88A219B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0" name="Segnaposto piè di pagina 13">
            <a:extLst>
              <a:ext uri="{FF2B5EF4-FFF2-40B4-BE49-F238E27FC236}">
                <a16:creationId xmlns:a16="http://schemas.microsoft.com/office/drawing/2014/main" id="{40037900-1213-475B-ACE1-758B373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6E16F2A7-208A-48EC-92C1-AAD50D527F1B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tangolo 7">
            <a:extLst>
              <a:ext uri="{FF2B5EF4-FFF2-40B4-BE49-F238E27FC236}">
                <a16:creationId xmlns:a16="http://schemas.microsoft.com/office/drawing/2014/main" id="{88111850-52AA-44E9-B1F1-2A993983C509}"/>
              </a:ext>
            </a:extLst>
          </p:cNvPr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rgbClr val="8F161C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8">
            <a:extLst>
              <a:ext uri="{FF2B5EF4-FFF2-40B4-BE49-F238E27FC236}">
                <a16:creationId xmlns:a16="http://schemas.microsoft.com/office/drawing/2014/main" id="{2631C475-CB16-4CF4-ABFD-6F18B9EDAF20}"/>
              </a:ext>
            </a:extLst>
          </p:cNvPr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49E3ED01-4519-4A5F-8D76-E606F181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01C5135-7413-4185-B1C7-80EB5E38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1949CFF8-FF6D-43C9-B353-2047D2E9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B384AE0-483E-4225-9ED3-198E56E808E8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3461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39CC1E-EE77-4C01-BC85-13A99389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61125"/>
            <a:ext cx="3187700" cy="260350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921D30-58EF-44FB-91D7-7A8FD0D2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0" y="6435725"/>
            <a:ext cx="28956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203DAA6-D34B-408D-B70B-082F1EB1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5930" y="6492875"/>
            <a:ext cx="1232140" cy="365125"/>
          </a:xfrm>
        </p:spPr>
        <p:txBody>
          <a:bodyPr/>
          <a:lstStyle/>
          <a:p>
            <a:r>
              <a:rPr lang="en-US" altLang="it-IT" dirty="0"/>
              <a:t>15 July 2019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204AA59-B7C8-4283-A154-03E01D2B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94" y="6475562"/>
            <a:ext cx="2744788" cy="365125"/>
          </a:xfrm>
        </p:spPr>
        <p:txBody>
          <a:bodyPr/>
          <a:lstStyle/>
          <a:p>
            <a:pPr>
              <a:defRPr/>
            </a:pPr>
            <a:r>
              <a:rPr lang="it-IT" dirty="0"/>
              <a:t>Ivancich Stefano 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04B57C-CAC7-46FF-866E-1CF1419B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fld id="{7A1D8CC2-AC32-48BF-A9F5-B79D7A95954F}" type="slidenum">
              <a:rPr lang="en-US" altLang="it-IT" smtClean="0"/>
              <a:pPr/>
              <a:t>‹N›</a:t>
            </a:fld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14759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B211F58-DADC-447F-A94E-E370C619D37C}"/>
              </a:ext>
            </a:extLst>
          </p:cNvPr>
          <p:cNvSpPr txBox="1">
            <a:spLocks/>
          </p:cNvSpPr>
          <p:nvPr userDrawn="1"/>
        </p:nvSpPr>
        <p:spPr>
          <a:xfrm>
            <a:off x="0" y="-17463"/>
            <a:ext cx="1323975" cy="990601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pPr defTabSz="914400" fontAlgn="auto">
              <a:spcAft>
                <a:spcPts val="0"/>
              </a:spcAft>
              <a:defRPr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8" descr="SigilloLogoLAST_WhiteOK">
            <a:extLst>
              <a:ext uri="{FF2B5EF4-FFF2-40B4-BE49-F238E27FC236}">
                <a16:creationId xmlns:a16="http://schemas.microsoft.com/office/drawing/2014/main" id="{B23F130F-1D47-429C-9C52-E274BFD7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7" t="-9525" r="-1640" b="-6349"/>
          <a:stretch>
            <a:fillRect/>
          </a:stretch>
        </p:blipFill>
        <p:spPr bwMode="auto">
          <a:xfrm>
            <a:off x="7218363" y="-7938"/>
            <a:ext cx="1925637" cy="974726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11" descr="DEI-neg.png">
            <a:extLst>
              <a:ext uri="{FF2B5EF4-FFF2-40B4-BE49-F238E27FC236}">
                <a16:creationId xmlns:a16="http://schemas.microsoft.com/office/drawing/2014/main" id="{271C40DB-EE05-469F-92FF-38D05FD11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9850"/>
            <a:ext cx="122237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-12522"/>
            <a:ext cx="5820611" cy="990600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13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7" name="Segnaposto data 11">
            <a:extLst>
              <a:ext uri="{FF2B5EF4-FFF2-40B4-BE49-F238E27FC236}">
                <a16:creationId xmlns:a16="http://schemas.microsoft.com/office/drawing/2014/main" id="{0B962183-4D7A-42AD-A823-F653ABB2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13">
            <a:extLst>
              <a:ext uri="{FF2B5EF4-FFF2-40B4-BE49-F238E27FC236}">
                <a16:creationId xmlns:a16="http://schemas.microsoft.com/office/drawing/2014/main" id="{2EB8B79B-2577-424C-B5BE-949FE0D9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7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6">
            <a:extLst>
              <a:ext uri="{FF2B5EF4-FFF2-40B4-BE49-F238E27FC236}">
                <a16:creationId xmlns:a16="http://schemas.microsoft.com/office/drawing/2014/main" id="{4003EA23-BEFB-4581-BDFE-AAB145918D49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 descr="C:\Documents and Settings\Andrea\My Documents\Downloads\DEI\DEI.png">
            <a:extLst>
              <a:ext uri="{FF2B5EF4-FFF2-40B4-BE49-F238E27FC236}">
                <a16:creationId xmlns:a16="http://schemas.microsoft.com/office/drawing/2014/main" id="{16BEEC2C-3543-4D4C-8342-04AA2D7E8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879475"/>
            <a:ext cx="22621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0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626" y="120531"/>
            <a:ext cx="6978316" cy="990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E43236-6E64-4D63-8B22-FEE7B760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71F4AB-1920-4FD3-A9F5-30AAB21B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6F8444-6F8C-45BD-A879-11A7C693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4113FD-3850-44A4-9600-379DB4E7D5DF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2315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2" y="228600"/>
            <a:ext cx="6968957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7">
            <a:extLst>
              <a:ext uri="{FF2B5EF4-FFF2-40B4-BE49-F238E27FC236}">
                <a16:creationId xmlns:a16="http://schemas.microsoft.com/office/drawing/2014/main" id="{6253478B-7154-46EE-B9F7-58D3934B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numero diapositiva 9">
            <a:extLst>
              <a:ext uri="{FF2B5EF4-FFF2-40B4-BE49-F238E27FC236}">
                <a16:creationId xmlns:a16="http://schemas.microsoft.com/office/drawing/2014/main" id="{17C024EB-6E73-498D-A819-01F1BB49B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61C515EF-1388-40C5-A069-34A9BAA3B9F0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7" name="Segnaposto piè di pagina 11">
            <a:extLst>
              <a:ext uri="{FF2B5EF4-FFF2-40B4-BE49-F238E27FC236}">
                <a16:creationId xmlns:a16="http://schemas.microsoft.com/office/drawing/2014/main" id="{3AAEDA35-49AD-47F0-83F1-CCA9D3A7BA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5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18104" y="273050"/>
            <a:ext cx="6884737" cy="869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7" name="Segnaposto data 9">
            <a:extLst>
              <a:ext uri="{FF2B5EF4-FFF2-40B4-BE49-F238E27FC236}">
                <a16:creationId xmlns:a16="http://schemas.microsoft.com/office/drawing/2014/main" id="{59CF3DB4-62BB-4F59-974C-0E16AD45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numero diapositiva 11">
            <a:extLst>
              <a:ext uri="{FF2B5EF4-FFF2-40B4-BE49-F238E27FC236}">
                <a16:creationId xmlns:a16="http://schemas.microsoft.com/office/drawing/2014/main" id="{779CB8C1-5AD2-4E3C-BE32-A0D6E2FFB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4DC7368-C0C7-45FB-B532-E039329825BC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9" name="Segnaposto piè di pagina 13">
            <a:extLst>
              <a:ext uri="{FF2B5EF4-FFF2-40B4-BE49-F238E27FC236}">
                <a16:creationId xmlns:a16="http://schemas.microsoft.com/office/drawing/2014/main" id="{7AE73E92-8E86-47EE-AE23-E3B883C680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6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9391" y="286418"/>
            <a:ext cx="7184188" cy="86995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solidFill>
            <a:srgbClr val="8F161C"/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601909-2351-4418-B776-E5F9E88D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539BD6-0C40-47A0-A677-2DCC3E80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CC77-0C77-4B5D-87BC-E6506B56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6CA7A-D8C8-4950-9672-94C10C2A3FC5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0498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3F0572A-940E-4792-B681-62F0C5A1321C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84AEE3-E1FE-44A5-B214-797EEF5D53C6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E74B956-7CAB-40E3-AEF2-3F0BF606C3CB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rgbClr val="8F161C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1B79ACD-56BE-4B1F-BDE3-E74FD69C9DC0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Immagine 14" descr="DEI.eps">
            <a:extLst>
              <a:ext uri="{FF2B5EF4-FFF2-40B4-BE49-F238E27FC236}">
                <a16:creationId xmlns:a16="http://schemas.microsoft.com/office/drawing/2014/main" id="{71817F77-9210-421C-BC40-370C40181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31972" r="27361" b="30646"/>
          <a:stretch>
            <a:fillRect/>
          </a:stretch>
        </p:blipFill>
        <p:spPr bwMode="auto">
          <a:xfrm>
            <a:off x="0" y="3589338"/>
            <a:ext cx="148431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Fare clic sull'icona per inserire un'immagine</a:t>
            </a:r>
            <a:endParaRPr lang="en-US" noProof="0" dirty="0"/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179F4D11-977B-4EAE-910F-2C054C8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1" name="Segnaposto numero diapositiva 12">
            <a:extLst>
              <a:ext uri="{FF2B5EF4-FFF2-40B4-BE49-F238E27FC236}">
                <a16:creationId xmlns:a16="http://schemas.microsoft.com/office/drawing/2014/main" id="{931650F2-4710-4443-8D8E-2D7C7465D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D7D9A8EF-5964-469B-B6B8-A1A04A8AEE88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12" name="Segnaposto piè di pagina 13">
            <a:extLst>
              <a:ext uri="{FF2B5EF4-FFF2-40B4-BE49-F238E27FC236}">
                <a16:creationId xmlns:a16="http://schemas.microsoft.com/office/drawing/2014/main" id="{5E5AE1B6-82E3-4538-805E-07CD6E46C8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3" y="241968"/>
            <a:ext cx="7222976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CF20D8-CE3C-42CB-96F7-FFDAD7AE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59760D-C0E6-4247-8969-9ED2F6C9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453885-984F-4064-8A06-464524B0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8D869FAD-22E2-41D6-B70E-744273523090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4737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esto 12">
            <a:extLst>
              <a:ext uri="{FF2B5EF4-FFF2-40B4-BE49-F238E27FC236}">
                <a16:creationId xmlns:a16="http://schemas.microsoft.com/office/drawing/2014/main" id="{93EAA8BA-FED8-41D4-949F-1FA0205C6B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7013" y="1376363"/>
            <a:ext cx="875665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Fare clic per modificare gli stili del testo dello schema</a:t>
            </a:r>
          </a:p>
          <a:p>
            <a:pPr lvl="1"/>
            <a:r>
              <a:rPr lang="en-US" altLang="it-IT"/>
              <a:t>Secondo livello</a:t>
            </a:r>
          </a:p>
          <a:p>
            <a:pPr lvl="2"/>
            <a:r>
              <a:rPr lang="en-US" altLang="it-IT"/>
              <a:t>Terzo livello</a:t>
            </a:r>
          </a:p>
          <a:p>
            <a:pPr lvl="3"/>
            <a:r>
              <a:rPr lang="en-US" altLang="it-IT"/>
              <a:t>Quarto livello</a:t>
            </a:r>
          </a:p>
          <a:p>
            <a:pPr lvl="4"/>
            <a:r>
              <a:rPr lang="en-US" altLang="it-IT"/>
              <a:t>Quinto livello</a:t>
            </a:r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6EEE8F7-2AAA-4BD1-9BE8-82B4B9834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48335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endParaRPr lang="en-US" alt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816FFFA-AF79-4F52-B885-90C9A2C9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77000"/>
            <a:ext cx="2744788" cy="365125"/>
          </a:xfrm>
          <a:prstGeom prst="rect">
            <a:avLst/>
          </a:prstGeom>
        </p:spPr>
        <p:txBody>
          <a:bodyPr vert="horz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4C8B5F-7830-4C1D-8AF0-F12C0C76CF8F}"/>
              </a:ext>
            </a:extLst>
          </p:cNvPr>
          <p:cNvSpPr/>
          <p:nvPr userDrawn="1"/>
        </p:nvSpPr>
        <p:spPr>
          <a:xfrm>
            <a:off x="0" y="0"/>
            <a:ext cx="9144000" cy="1030288"/>
          </a:xfrm>
          <a:prstGeom prst="rect">
            <a:avLst/>
          </a:prstGeom>
          <a:solidFill>
            <a:srgbClr val="9B00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5" name="Segnaposto numero diapositiva 28">
            <a:extLst>
              <a:ext uri="{FF2B5EF4-FFF2-40B4-BE49-F238E27FC236}">
                <a16:creationId xmlns:a16="http://schemas.microsoft.com/office/drawing/2014/main" id="{E0BCAF6C-B6EA-476C-93C6-C2F4C1326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38613" y="6477000"/>
            <a:ext cx="8382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fld id="{7A1D8CC2-AC32-48BF-A9F5-B79D7A95954F}" type="slidenum">
              <a:rPr lang="en-US" altLang="it-IT"/>
              <a:pPr/>
              <a:t>‹N›</a:t>
            </a:fld>
            <a:endParaRPr lang="en-US" altLang="it-IT"/>
          </a:p>
        </p:txBody>
      </p:sp>
      <p:pic>
        <p:nvPicPr>
          <p:cNvPr id="1031" name="Immagine 11" descr="DEI-neg.png">
            <a:extLst>
              <a:ext uri="{FF2B5EF4-FFF2-40B4-BE49-F238E27FC236}">
                <a16:creationId xmlns:a16="http://schemas.microsoft.com/office/drawing/2014/main" id="{57596463-73DE-4AD0-9418-AA74321094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125413"/>
            <a:ext cx="13239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800000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FF6600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3366FF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olo 1">
            <a:extLst>
              <a:ext uri="{FF2B5EF4-FFF2-40B4-BE49-F238E27FC236}">
                <a16:creationId xmlns:a16="http://schemas.microsoft.com/office/drawing/2014/main" id="{E94BF679-AC30-4EAD-A419-EDA1EBC065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189038"/>
            <a:ext cx="9144000" cy="182086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it-IT" sz="4800" dirty="0"/>
              <a:t>End-to-End</a:t>
            </a:r>
            <a:br>
              <a:rPr lang="en-US" altLang="it-IT" sz="4800" dirty="0"/>
            </a:br>
            <a:r>
              <a:rPr lang="en-US" altLang="it-IT" sz="4800" dirty="0"/>
              <a:t>Key word Spotting</a:t>
            </a:r>
            <a:endParaRPr lang="en-GB" altLang="it-IT" sz="4800" dirty="0"/>
          </a:p>
        </p:txBody>
      </p:sp>
      <p:pic>
        <p:nvPicPr>
          <p:cNvPr id="3" name="Picture 8" descr="http://ims.dei.unipd.it/websites/ircdl/images/dei-logo.gif">
            <a:extLst>
              <a:ext uri="{FF2B5EF4-FFF2-40B4-BE49-F238E27FC236}">
                <a16:creationId xmlns:a16="http://schemas.microsoft.com/office/drawing/2014/main" id="{5755C44F-A492-4972-BDC3-BF2C229D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255" y="4777789"/>
            <a:ext cx="2094398" cy="1384895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C9926AE-8346-4EE9-8BC0-A762B576E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3276601"/>
            <a:ext cx="272458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Students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Masiero Luca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4372A6-7DFF-4307-862E-943901A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276601"/>
            <a:ext cx="325596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Supervisors: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Rossi Michele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 err="1">
                <a:solidFill>
                  <a:srgbClr val="000000"/>
                </a:solidFill>
                <a:latin typeface="Garamond" panose="02020404030301010803" pitchFamily="18" charset="0"/>
              </a:rPr>
              <a:t>Meneghello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 Francesca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94F868-4F85-4530-A22D-DDC49902C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883" y="6162683"/>
            <a:ext cx="2906233" cy="5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Depth-wise Sep.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EB0FE0A-C625-48AE-BE50-C79BD1359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1" t="13789" r="27579" b="56198"/>
          <a:stretch/>
        </p:blipFill>
        <p:spPr>
          <a:xfrm>
            <a:off x="5746282" y="1181692"/>
            <a:ext cx="3397718" cy="411302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3D771A4-1E11-4CD9-9009-D70BA851F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26" t="25592" r="3502" b="60998"/>
          <a:stretch/>
        </p:blipFill>
        <p:spPr>
          <a:xfrm>
            <a:off x="0" y="1028295"/>
            <a:ext cx="5871411" cy="20234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92DE1AE-03FC-4123-89EF-B30A9A2FB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11" t="42311" r="821" b="40539"/>
          <a:stretch/>
        </p:blipFill>
        <p:spPr>
          <a:xfrm>
            <a:off x="-1" y="3457939"/>
            <a:ext cx="6290249" cy="26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36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93" r="52000"/>
          <a:stretch/>
        </p:blipFill>
        <p:spPr>
          <a:xfrm>
            <a:off x="0" y="965529"/>
            <a:ext cx="9083335" cy="26187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Large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4099645"/>
                  </p:ext>
                </p:extLst>
              </p:nvPr>
            </p:nvGraphicFramePr>
            <p:xfrm>
              <a:off x="137160" y="3533767"/>
              <a:ext cx="8842372" cy="29565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96.0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41.44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4099645"/>
                  </p:ext>
                </p:extLst>
              </p:nvPr>
            </p:nvGraphicFramePr>
            <p:xfrm>
              <a:off x="137160" y="3533767"/>
              <a:ext cx="8842372" cy="29565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5261" t="-96800" r="-295261" b="-20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8558" t="-96800" r="-1923" b="-2096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96.0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41.44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25922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17" r="54557" b="36513"/>
          <a:stretch/>
        </p:blipFill>
        <p:spPr>
          <a:xfrm>
            <a:off x="272256" y="1052952"/>
            <a:ext cx="8599487" cy="26897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Medium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08477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7576964"/>
                  </p:ext>
                </p:extLst>
              </p:nvPr>
            </p:nvGraphicFramePr>
            <p:xfrm>
              <a:off x="137160" y="3533767"/>
              <a:ext cx="8842372" cy="29565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95.0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262,998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399,233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39.72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7576964"/>
                  </p:ext>
                </p:extLst>
              </p:nvPr>
            </p:nvGraphicFramePr>
            <p:xfrm>
              <a:off x="137160" y="3533767"/>
              <a:ext cx="8842372" cy="29565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6667" t="-96800" r="-316667" b="-20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96800" r="-1905" b="-2096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95.0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262,998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399,233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39.72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85508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7" r="54557" b="69843"/>
          <a:stretch/>
        </p:blipFill>
        <p:spPr>
          <a:xfrm>
            <a:off x="258602" y="1066607"/>
            <a:ext cx="8599487" cy="26897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Small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05168" y="6383821"/>
            <a:ext cx="551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7182251"/>
                  </p:ext>
                </p:extLst>
              </p:nvPr>
            </p:nvGraphicFramePr>
            <p:xfrm>
              <a:off x="137159" y="3530837"/>
              <a:ext cx="8842372" cy="3017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92.9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90.0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127,818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241,877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37.97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7182251"/>
                  </p:ext>
                </p:extLst>
              </p:nvPr>
            </p:nvGraphicFramePr>
            <p:xfrm>
              <a:off x="137159" y="3530837"/>
              <a:ext cx="8842372" cy="3017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3762" t="-104762" r="-297525" b="-2063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104762" r="-1905" b="-2063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92.9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90.0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127,818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241,877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37.97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26206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Ensemble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10 commands: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MFCC +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Mels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= 96,6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20 commands: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,,,</a:t>
            </a:r>
          </a:p>
        </p:txBody>
      </p:sp>
    </p:spTree>
    <p:extLst>
      <p:ext uri="{BB962C8B-B14F-4D97-AF65-F5344CB8AC3E}">
        <p14:creationId xmlns:p14="http://schemas.microsoft.com/office/powerpoint/2010/main" val="3656697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B1EEB6DC-A6B2-47E9-A4B2-BE3A5930E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661548"/>
              </p:ext>
            </p:extLst>
          </p:nvPr>
        </p:nvGraphicFramePr>
        <p:xfrm>
          <a:off x="687978" y="2324100"/>
          <a:ext cx="69842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2308">
                  <a:extLst>
                    <a:ext uri="{9D8B030D-6E8A-4147-A177-3AD203B41FA5}">
                      <a16:colId xmlns:a16="http://schemas.microsoft.com/office/drawing/2014/main" val="3606865270"/>
                    </a:ext>
                  </a:extLst>
                </a:gridCol>
                <a:gridCol w="1349828">
                  <a:extLst>
                    <a:ext uri="{9D8B030D-6E8A-4147-A177-3AD203B41FA5}">
                      <a16:colId xmlns:a16="http://schemas.microsoft.com/office/drawing/2014/main" val="3510487438"/>
                    </a:ext>
                  </a:extLst>
                </a:gridCol>
                <a:gridCol w="1746068">
                  <a:extLst>
                    <a:ext uri="{9D8B030D-6E8A-4147-A177-3AD203B41FA5}">
                      <a16:colId xmlns:a16="http://schemas.microsoft.com/office/drawing/2014/main" val="3483390352"/>
                    </a:ext>
                  </a:extLst>
                </a:gridCol>
                <a:gridCol w="1746068">
                  <a:extLst>
                    <a:ext uri="{9D8B030D-6E8A-4147-A177-3AD203B41FA5}">
                      <a16:colId xmlns:a16="http://schemas.microsoft.com/office/drawing/2014/main" val="2574263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Accuracy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Prediction 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40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SincConv+DSConv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97,3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66K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49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15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835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15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270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Conclusions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Conclusions: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tests showed that our model was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very good at classify keywords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Unfortunately we didn’t beat the state-of-the-art models,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Future Work: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Try different hyper-parameters during training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Change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structure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of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network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using: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SinvConv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GDSConv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Different features extraction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Build a Feature extractor with convolutional autoencoder</a:t>
            </a:r>
          </a:p>
        </p:txBody>
      </p:sp>
    </p:spTree>
    <p:extLst>
      <p:ext uri="{BB962C8B-B14F-4D97-AF65-F5344CB8AC3E}">
        <p14:creationId xmlns:p14="http://schemas.microsoft.com/office/powerpoint/2010/main" val="427302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Thank You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130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2426573"/>
            <a:ext cx="8599487" cy="200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Thanks for your attention!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73215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1) Literature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Teacher’s material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ArchiveX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paperswithcode.com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Reddit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GitHub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Paper’s references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2) For each paper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What we find useful for our problem?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Which references we want to follow?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B0F260F5-F52D-4DD0-8890-EF9D873C4802}"/>
              </a:ext>
            </a:extLst>
          </p:cNvPr>
          <p:cNvCxnSpPr>
            <a:cxnSpLocks/>
          </p:cNvCxnSpPr>
          <p:nvPr/>
        </p:nvCxnSpPr>
        <p:spPr>
          <a:xfrm flipV="1">
            <a:off x="5080000" y="3814619"/>
            <a:ext cx="0" cy="162559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CF7879F-803F-475D-872E-F3543533547B}"/>
              </a:ext>
            </a:extLst>
          </p:cNvPr>
          <p:cNvCxnSpPr/>
          <p:nvPr/>
        </p:nvCxnSpPr>
        <p:spPr>
          <a:xfrm flipH="1">
            <a:off x="4645891" y="5440218"/>
            <a:ext cx="434109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91DB72E-687B-4D0B-B74B-65C80262BE50}"/>
              </a:ext>
            </a:extLst>
          </p:cNvPr>
          <p:cNvCxnSpPr>
            <a:cxnSpLocks/>
          </p:cNvCxnSpPr>
          <p:nvPr/>
        </p:nvCxnSpPr>
        <p:spPr>
          <a:xfrm flipH="1">
            <a:off x="2514519" y="3814618"/>
            <a:ext cx="256548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EE1484F-3EA3-43CF-BCBC-9194988DDF2D}"/>
              </a:ext>
            </a:extLst>
          </p:cNvPr>
          <p:cNvCxnSpPr>
            <a:cxnSpLocks/>
          </p:cNvCxnSpPr>
          <p:nvPr/>
        </p:nvCxnSpPr>
        <p:spPr>
          <a:xfrm>
            <a:off x="4729018" y="5006109"/>
            <a:ext cx="11914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Scorrimento verticale 39">
            <a:extLst>
              <a:ext uri="{FF2B5EF4-FFF2-40B4-BE49-F238E27FC236}">
                <a16:creationId xmlns:a16="http://schemas.microsoft.com/office/drawing/2014/main" id="{2411E49C-415B-4F75-BFA0-7BFC2C1BD8C4}"/>
              </a:ext>
            </a:extLst>
          </p:cNvPr>
          <p:cNvSpPr/>
          <p:nvPr/>
        </p:nvSpPr>
        <p:spPr>
          <a:xfrm>
            <a:off x="5717309" y="3680460"/>
            <a:ext cx="2096655" cy="2574621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1D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Attention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 MFCC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DSConv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927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3"/>
            <a:ext cx="8599487" cy="488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3) Try to mix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 things written down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Example: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X says that MFCC are good for human voice …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Y says that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are faster than normal CNN …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Mixing X and Y will work?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4 ) Debugging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Bias vs Variance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Error Analysis: look at the misclassified examples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Why didn’t work? When explaining we discovered other things to try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Two puzzle pieces | Free Icon">
            <a:extLst>
              <a:ext uri="{FF2B5EF4-FFF2-40B4-BE49-F238E27FC236}">
                <a16:creationId xmlns:a16="http://schemas.microsoft.com/office/drawing/2014/main" id="{7C088BFB-4250-4ADF-BD18-838E0EC7C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8094"/>
          <a:stretch/>
        </p:blipFill>
        <p:spPr bwMode="auto">
          <a:xfrm>
            <a:off x="3747735" y="3253509"/>
            <a:ext cx="2982118" cy="13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AAD0F5-CE75-4940-A8D0-D90C44671B15}"/>
              </a:ext>
            </a:extLst>
          </p:cNvPr>
          <p:cNvSpPr txBox="1"/>
          <p:nvPr/>
        </p:nvSpPr>
        <p:spPr>
          <a:xfrm>
            <a:off x="4108449" y="2979102"/>
            <a:ext cx="120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 MFCC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F5B66A-2790-4DD8-939A-9B33FD2EE055}"/>
              </a:ext>
            </a:extLst>
          </p:cNvPr>
          <p:cNvSpPr txBox="1"/>
          <p:nvPr/>
        </p:nvSpPr>
        <p:spPr>
          <a:xfrm>
            <a:off x="5286090" y="2985997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DSConv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2893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Outline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Problem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Solution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What we tried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1: 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2: </a:t>
            </a:r>
            <a:r>
              <a:rPr lang="en-US" altLang="it-IT" sz="3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endParaRPr lang="en-US" altLang="it-IT" sz="3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3: Ensemble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Performance comparison against other papers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07613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7833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1098847"/>
            <a:ext cx="8599487" cy="1543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Due to the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lack of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memory (RAM) and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computational power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given to us, as we were undergraduate students: 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Instead of converting each MRI in 100 pictures, we have extracted only 8 pictures for each MRI, Trained on 3 folds instead of 20, haven’t performed any data augmentation.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However,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our supervisor will execute more exhaustive tests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CN vs AD: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00A64CD-33B7-45DF-B621-7AD41292C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54" y="2396319"/>
            <a:ext cx="7152044" cy="1145078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D73C3386-E891-48BB-AEB0-70BDADFC5C3E}"/>
              </a:ext>
            </a:extLst>
          </p:cNvPr>
          <p:cNvSpPr/>
          <p:nvPr/>
        </p:nvSpPr>
        <p:spPr>
          <a:xfrm>
            <a:off x="272255" y="3614865"/>
            <a:ext cx="1483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CN vs </a:t>
            </a: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DF83764-8E2C-4622-A41A-23C39E378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53" y="3701886"/>
            <a:ext cx="7152044" cy="116385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B2D9FFBC-3F82-40F4-B00D-831C3B019773}"/>
              </a:ext>
            </a:extLst>
          </p:cNvPr>
          <p:cNvSpPr/>
          <p:nvPr/>
        </p:nvSpPr>
        <p:spPr>
          <a:xfrm>
            <a:off x="236603" y="4865736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MCInc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 vs </a:t>
            </a: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0BD3C23-67FF-4D9B-BCCA-913A89A3E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353" y="5219083"/>
            <a:ext cx="7161424" cy="116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2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Problem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Key word spotting: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Detect a relatively small set of predefined keywords (10 or 21) in a stream of user utterances.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Application: Mobile phone, smart home device, consumer and robotics applications.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Real Time.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Metrics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Accuracy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# of parameters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Prediction speed (milliseconds)</a:t>
            </a:r>
          </a:p>
        </p:txBody>
      </p:sp>
    </p:spTree>
    <p:extLst>
      <p:ext uri="{BB962C8B-B14F-4D97-AF65-F5344CB8AC3E}">
        <p14:creationId xmlns:p14="http://schemas.microsoft.com/office/powerpoint/2010/main" val="99852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Solution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4DF351E-9FBC-4CE5-A052-FE3F8F7D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90" y="1196442"/>
            <a:ext cx="7405819" cy="50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What we tried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2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Datasets: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10 commands (yes, no, up, down, left, right, on, off, stop, go)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21 commands (…, zero, one, two, three, four, five, six, seven, eight, nine,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unknown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Preprocessing techniques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preprocessing (Raw Waveform)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80 Mel spectrogram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 + 40delta + 40deltadelta (=120)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Learning Architectures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(Small-Medium-Large)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C9B927-49DA-4C51-BB84-EAC7CB890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3" t="25215" r="56516" b="15738"/>
          <a:stretch/>
        </p:blipFill>
        <p:spPr>
          <a:xfrm>
            <a:off x="5145480" y="3074360"/>
            <a:ext cx="1651284" cy="127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68CACCE-4C33-4D60-9191-E04F1DFF4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1" r="64801" b="19191"/>
          <a:stretch/>
        </p:blipFill>
        <p:spPr>
          <a:xfrm>
            <a:off x="6954463" y="3074360"/>
            <a:ext cx="1466850" cy="12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7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687AFC-0298-4EDC-A984-67E9A942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169397"/>
            <a:ext cx="9144000" cy="2506521"/>
          </a:xfrm>
          <a:prstGeom prst="rect">
            <a:avLst/>
          </a:prstGeom>
        </p:spPr>
      </p:pic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D2407F44-4A73-4BC5-A141-657CE63EB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97698"/>
              </p:ext>
            </p:extLst>
          </p:nvPr>
        </p:nvGraphicFramePr>
        <p:xfrm>
          <a:off x="1010653" y="4030338"/>
          <a:ext cx="6570822" cy="204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0274">
                  <a:extLst>
                    <a:ext uri="{9D8B030D-6E8A-4147-A177-3AD203B41FA5}">
                      <a16:colId xmlns:a16="http://schemas.microsoft.com/office/drawing/2014/main" val="2145336385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871382990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158748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noProof="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10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(30k - 3k - 3k)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21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(84k - 9k - 11k)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0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93.0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89.1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1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#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52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Speed (</a:t>
                      </a:r>
                      <a:r>
                        <a:rPr lang="en-US" sz="2200" b="1" noProof="0" dirty="0" err="1"/>
                        <a:t>ms</a:t>
                      </a:r>
                      <a:r>
                        <a:rPr lang="en-US" sz="2200" b="1" noProof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81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53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240D882-02CE-49FB-BFF3-F527FC490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4" t="10556" r="13195" b="10814"/>
          <a:stretch/>
        </p:blipFill>
        <p:spPr>
          <a:xfrm>
            <a:off x="1783944" y="1040040"/>
            <a:ext cx="5576111" cy="53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98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025D1C1-38C5-4D4A-92D8-4891FEDD2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72" r="14028" b="8791"/>
          <a:stretch/>
        </p:blipFill>
        <p:spPr>
          <a:xfrm>
            <a:off x="1644489" y="1133076"/>
            <a:ext cx="5777971" cy="53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Separable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Separable convolution: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uses less parameters, less memory and less computations than regular convolutional layers, and perform better.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There are two types of Separable convolution: Spatial and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Spatial separable 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divides a kernel into two, smaller kernels.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E.g. divide a 3x3 kernel into a 3x1 and 1x3 kernel. So, instead of doing one convolution with 9 multiplications, we do two convolutions with 3 multiplications each (6 in total) to achieve the same effect.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Problem: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not all kernels can be “separated” (mathematically) into two.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Separable convolution: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uses kernels that cannot be “factored” into two smaller kernels. It deals not just with the spatial dimensions, but also with the depth dimension (number of channels).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Splits a kernel into 2 separate kernels that do two convolutions: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convolution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pointwise (1x1) convolution.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757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GNET-template2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DEI_SCIENTIFIC_TEMPLATE_SLIDE.potx</Template>
  <TotalTime>5145</TotalTime>
  <Words>1517</Words>
  <Application>Microsoft Office PowerPoint</Application>
  <PresentationFormat>Presentazione su schermo (4:3)</PresentationFormat>
  <Paragraphs>319</Paragraphs>
  <Slides>20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8" baseType="lpstr">
      <vt:lpstr>Arial</vt:lpstr>
      <vt:lpstr>Calibri</vt:lpstr>
      <vt:lpstr>Cambria Math</vt:lpstr>
      <vt:lpstr>Garamond</vt:lpstr>
      <vt:lpstr>Tw Cen MT</vt:lpstr>
      <vt:lpstr>Wingdings</vt:lpstr>
      <vt:lpstr>Wingdings 2</vt:lpstr>
      <vt:lpstr>SIGNET-template2</vt:lpstr>
      <vt:lpstr>End-to-End Key word Spotting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University of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presentazione DEI</dc:title>
  <dc:creator>Stefano Ivancich</dc:creator>
  <cp:lastModifiedBy>STEFANO IVANCICH</cp:lastModifiedBy>
  <cp:revision>685</cp:revision>
  <dcterms:created xsi:type="dcterms:W3CDTF">2011-09-22T18:51:05Z</dcterms:created>
  <dcterms:modified xsi:type="dcterms:W3CDTF">2020-08-08T15:57:26Z</dcterms:modified>
</cp:coreProperties>
</file>